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2" autoAdjust="0"/>
  </p:normalViewPr>
  <p:slideViewPr>
    <p:cSldViewPr>
      <p:cViewPr varScale="1">
        <p:scale>
          <a:sx n="101" d="100"/>
          <a:sy n="101" d="100"/>
        </p:scale>
        <p:origin x="-2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Процентные и количественные показатели от общего числа сотрудников (59 человек)</a:t>
            </a:r>
          </a:p>
        </c:rich>
      </c:tx>
      <c:layout/>
    </c:title>
    <c:view3D>
      <c:rotX val="30"/>
      <c:rotY val="21"/>
      <c:perspective val="30"/>
    </c:view3D>
    <c:plotArea>
      <c:layout/>
      <c:pie3DChart>
        <c:varyColors val="1"/>
        <c:ser>
          <c:idx val="0"/>
          <c:order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35,6</a:t>
                    </a:r>
                    <a:r>
                      <a:rPr lang="en-US"/>
                      <a:t>%</a:t>
                    </a:r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/>
                      <a:t>64,4</a:t>
                    </a:r>
                    <a:r>
                      <a:rPr lang="en-US"/>
                      <a:t>%</a:t>
                    </a:r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Лист1!$B$1:$D$1</c:f>
              <c:strCache>
                <c:ptCount val="3"/>
                <c:pt idx="0">
                  <c:v>Наличие специального образования  - 0 человек</c:v>
                </c:pt>
                <c:pt idx="1">
                  <c:v>Прохождение курсов повышения квалификации (КПК) - 21 человек</c:v>
                </c:pt>
                <c:pt idx="2">
                  <c:v>Без спец. Образования и прохождения КПК - 38 человек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0</c:v>
                </c:pt>
                <c:pt idx="1">
                  <c:v>21</c:v>
                </c:pt>
                <c:pt idx="2">
                  <c:v>32</c:v>
                </c:pt>
              </c:numCache>
            </c:numRef>
          </c:val>
        </c:ser>
        <c:ser>
          <c:idx val="1"/>
          <c:order val="1"/>
          <c:dLbls>
            <c:showPercent val="1"/>
            <c:showLeaderLines val="1"/>
          </c:dLbls>
          <c:cat>
            <c:strRef>
              <c:f>Лист1!$B$1:$D$1</c:f>
              <c:strCache>
                <c:ptCount val="3"/>
                <c:pt idx="0">
                  <c:v>Наличие специального образования  - 0 человек</c:v>
                </c:pt>
                <c:pt idx="1">
                  <c:v>Прохождение курсов повышения квалификации (КПК) - 21 человек</c:v>
                </c:pt>
                <c:pt idx="2">
                  <c:v>Без спец. Образования и прохождения КПК - 38 человек</c:v>
                </c:pt>
              </c:strCache>
            </c:strRef>
          </c:cat>
          <c:val>
            <c:numRef>
              <c:f>Лист1!$B$3:$D$3</c:f>
              <c:numCache>
                <c:formatCode>0.00%</c:formatCode>
                <c:ptCount val="3"/>
                <c:pt idx="1">
                  <c:v>0.26400000000000001</c:v>
                </c:pt>
                <c:pt idx="2">
                  <c:v>0.58499999999999996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spPr>
        <a:noFill/>
        <a:ln cap="flat">
          <a:miter lim="800000"/>
        </a:ln>
      </c:spPr>
      <c:txPr>
        <a:bodyPr/>
        <a:lstStyle/>
        <a:p>
          <a:pPr rtl="0">
            <a:defRPr/>
          </a:pPr>
          <a:endParaRPr lang="ru-RU"/>
        </a:p>
      </c:txPr>
    </c:legend>
    <c:plotVisOnly val="1"/>
  </c:chart>
  <c:spPr>
    <a:gradFill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884DD-16C7-41F1-AFBD-6A92A2985218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0D34B-D3C3-462A-8053-AB10E7ED7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683567" cy="716643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980728"/>
          <a:ext cx="7992888" cy="567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1152128"/>
                <a:gridCol w="1152128"/>
                <a:gridCol w="1152128"/>
                <a:gridCol w="1152128"/>
              </a:tblGrid>
              <a:tr h="7094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Муниципальное</a:t>
                      </a:r>
                      <a:r>
                        <a:rPr lang="ru-RU" sz="1000" baseline="0" dirty="0" smtClean="0"/>
                        <a:t> образование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Кол-во ответственных сотрудников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Наличие специального образования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Прохождение курсов повышения квалификации (КПК)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Без спец. Образования и прохождения КПК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Лабытнанги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Пуровский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Салехард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Приуральский район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Ямальский район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Красноселькупский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Новый Уренгой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Губкинский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Муравленко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Надымский район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Тазовский район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Шурышкарский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Ноябрьск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19672" y="404664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Ответственные за обеспечение информационной безопасности в муниципальных образованиях и администрациях муниципальных образований ЯНАО</a:t>
            </a:r>
            <a:endParaRPr lang="ru-RU" sz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/>
        </p:nvGraphicFramePr>
        <p:xfrm>
          <a:off x="1691680" y="1556792"/>
          <a:ext cx="6009084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124</Words>
  <Application>Microsoft Office PowerPoint</Application>
  <PresentationFormat>Экран (4:3)</PresentationFormat>
  <Paragraphs>74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DITIS YANAO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Gennady</dc:creator>
  <cp:lastModifiedBy>Gennady</cp:lastModifiedBy>
  <cp:revision>47</cp:revision>
  <dcterms:created xsi:type="dcterms:W3CDTF">2014-11-26T03:42:42Z</dcterms:created>
  <dcterms:modified xsi:type="dcterms:W3CDTF">2014-11-26T11:04:12Z</dcterms:modified>
</cp:coreProperties>
</file>