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52" r:id="rId1"/>
    <p:sldMasterId id="2147483656" r:id="rId2"/>
    <p:sldMasterId id="2147483658" r:id="rId3"/>
    <p:sldMasterId id="2147483660" r:id="rId4"/>
    <p:sldMasterId id="2147486098" r:id="rId5"/>
  </p:sldMasterIdLst>
  <p:notesMasterIdLst>
    <p:notesMasterId r:id="rId18"/>
  </p:notesMasterIdLst>
  <p:handoutMasterIdLst>
    <p:handoutMasterId r:id="rId19"/>
  </p:handoutMasterIdLst>
  <p:sldIdLst>
    <p:sldId id="734" r:id="rId6"/>
    <p:sldId id="1041" r:id="rId7"/>
    <p:sldId id="1051" r:id="rId8"/>
    <p:sldId id="1054" r:id="rId9"/>
    <p:sldId id="1052" r:id="rId10"/>
    <p:sldId id="1053" r:id="rId11"/>
    <p:sldId id="1043" r:id="rId12"/>
    <p:sldId id="1045" r:id="rId13"/>
    <p:sldId id="1047" r:id="rId14"/>
    <p:sldId id="1055" r:id="rId15"/>
    <p:sldId id="1048" r:id="rId16"/>
    <p:sldId id="1049" r:id="rId17"/>
  </p:sldIdLst>
  <p:sldSz cx="9144000" cy="6858000" type="screen4x3"/>
  <p:notesSz cx="6834188" cy="9979025"/>
  <p:embeddedFontLst>
    <p:embeddedFont>
      <p:font typeface="Tahoma" panose="020B0604030504040204" pitchFamily="34" charset="0"/>
      <p:regular r:id="rId20"/>
      <p:bold r:id="rId21"/>
    </p:embeddedFont>
    <p:embeddedFont>
      <p:font typeface="Lucida Sans Unicode" panose="020B0602030504020204" pitchFamily="34" charset="0"/>
      <p:regular r:id="rId22"/>
    </p:embeddedFont>
    <p:embeddedFont>
      <p:font typeface="Candara" panose="020E0502030303020204" pitchFamily="34" charset="0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7E"/>
    <a:srgbClr val="800000"/>
    <a:srgbClr val="CC0000"/>
    <a:srgbClr val="FFB400"/>
    <a:srgbClr val="B2B2B2"/>
    <a:srgbClr val="DDDDDD"/>
    <a:srgbClr val="CC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3609" autoAdjust="0"/>
  </p:normalViewPr>
  <p:slideViewPr>
    <p:cSldViewPr>
      <p:cViewPr>
        <p:scale>
          <a:sx n="90" d="100"/>
          <a:sy n="90" d="100"/>
        </p:scale>
        <p:origin x="-648" y="-96"/>
      </p:cViewPr>
      <p:guideLst>
        <p:guide orient="horz" pos="3793"/>
        <p:guide pos="3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726"/>
    </p:cViewPr>
  </p:sorterViewPr>
  <p:notesViewPr>
    <p:cSldViewPr>
      <p:cViewPr varScale="1">
        <p:scale>
          <a:sx n="97" d="100"/>
          <a:sy n="97" d="100"/>
        </p:scale>
        <p:origin x="-96" y="-330"/>
      </p:cViewPr>
      <p:guideLst>
        <p:guide orient="horz" pos="3143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67015" cy="53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t" anchorCtr="0" compatLnSpc="1">
            <a:prstTxWarp prst="textNoShape">
              <a:avLst/>
            </a:prstTxWarp>
          </a:bodyPr>
          <a:lstStyle>
            <a:lvl1pPr defTabSz="912772" eaLnBrk="0" hangingPunct="0">
              <a:defRPr sz="12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1539" y="0"/>
            <a:ext cx="2967015" cy="53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t" anchorCtr="0" compatLnSpc="1">
            <a:prstTxWarp prst="textNoShape">
              <a:avLst/>
            </a:prstTxWarp>
          </a:bodyPr>
          <a:lstStyle>
            <a:lvl1pPr algn="r" defTabSz="912772" eaLnBrk="0" hangingPunct="0">
              <a:defRPr sz="12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80075"/>
            <a:ext cx="2967015" cy="53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b" anchorCtr="0" compatLnSpc="1">
            <a:prstTxWarp prst="textNoShape">
              <a:avLst/>
            </a:prstTxWarp>
          </a:bodyPr>
          <a:lstStyle>
            <a:lvl1pPr defTabSz="912772" eaLnBrk="0" hangingPunct="0">
              <a:defRPr sz="12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1539" y="9480075"/>
            <a:ext cx="2967015" cy="53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b" anchorCtr="0" compatLnSpc="1">
            <a:prstTxWarp prst="textNoShape">
              <a:avLst/>
            </a:prstTxWarp>
          </a:bodyPr>
          <a:lstStyle>
            <a:lvl1pPr algn="r" defTabSz="912772" eaLnBrk="0" hangingPunct="0">
              <a:defRPr sz="1200" b="0"/>
            </a:lvl1pPr>
          </a:lstStyle>
          <a:p>
            <a:pPr>
              <a:defRPr/>
            </a:pPr>
            <a:fld id="{647277F7-69FA-4604-AA8A-DCDB2DE0884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48957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60631" cy="49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t" anchorCtr="0" compatLnSpc="1">
            <a:prstTxWarp prst="textNoShape">
              <a:avLst/>
            </a:prstTxWarp>
          </a:bodyPr>
          <a:lstStyle>
            <a:lvl1pPr defTabSz="912772" eaLnBrk="0" hangingPunct="0">
              <a:defRPr sz="1200" b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3558" y="0"/>
            <a:ext cx="2960630" cy="49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t" anchorCtr="0" compatLnSpc="1">
            <a:prstTxWarp prst="textNoShape">
              <a:avLst/>
            </a:prstTxWarp>
          </a:bodyPr>
          <a:lstStyle>
            <a:lvl1pPr algn="r" defTabSz="912772" eaLnBrk="0" hangingPunct="0">
              <a:defRPr sz="1200" b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332" y="4740840"/>
            <a:ext cx="5011525" cy="449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Formate des Vorlagentextes zu bearbeiten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80075"/>
            <a:ext cx="2960631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b" anchorCtr="0" compatLnSpc="1">
            <a:prstTxWarp prst="textNoShape">
              <a:avLst/>
            </a:prstTxWarp>
          </a:bodyPr>
          <a:lstStyle>
            <a:lvl1pPr defTabSz="912772" eaLnBrk="0" hangingPunct="0">
              <a:defRPr sz="1200" b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3558" y="9480075"/>
            <a:ext cx="2960630" cy="49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72" tIns="45636" rIns="91272" bIns="45636" numCol="1" anchor="b" anchorCtr="0" compatLnSpc="1">
            <a:prstTxWarp prst="textNoShape">
              <a:avLst/>
            </a:prstTxWarp>
          </a:bodyPr>
          <a:lstStyle>
            <a:lvl1pPr algn="r" defTabSz="912772" eaLnBrk="0" hangingPunct="0">
              <a:defRPr sz="1200" b="0"/>
            </a:lvl1pPr>
          </a:lstStyle>
          <a:p>
            <a:pPr>
              <a:defRPr/>
            </a:pPr>
            <a:fld id="{FF5D6FA5-FC32-44CC-85AB-0DDC1C05A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2829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100" y="4740840"/>
            <a:ext cx="5467989" cy="449056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8" name="Picture 6" descr="lgoELAR2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10" name="Picture 13" descr="logo-E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08050"/>
            <a:ext cx="27432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50825" y="2924177"/>
            <a:ext cx="8642350" cy="1800225"/>
          </a:xfrm>
        </p:spPr>
        <p:txBody>
          <a:bodyPr lIns="91440" tIns="45720" rIns="91440" bIns="45720" anchor="ctr"/>
          <a:lstStyle>
            <a:lvl1pPr algn="ctr">
              <a:defRPr sz="3200">
                <a:solidFill>
                  <a:srgbClr val="99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6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50826" y="4797427"/>
            <a:ext cx="8596313" cy="1287463"/>
          </a:xfrm>
        </p:spPr>
        <p:txBody>
          <a:bodyPr lIns="91440" tIns="45720" rIns="91440" bIns="45720"/>
          <a:lstStyle>
            <a:lvl1pPr marL="0" indent="0" algn="ctr">
              <a:buFont typeface="Tahoma" pitchFamily="34" charset="0"/>
              <a:buNone/>
              <a:defRPr>
                <a:solidFill>
                  <a:srgbClr val="324A99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C6BC6-D7E1-497C-8971-DF087920034A}" type="datetime5">
              <a:rPr lang="ru-RU" smtClean="0"/>
              <a:t>27-ноя-14</a:t>
            </a:fld>
            <a:endParaRPr lang="ru-RU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BA88D-8893-4176-B03A-3BD6BD518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24980"/>
      </p:ext>
    </p:extLst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1D7A9-12F3-4D47-897C-E845314AA297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A622C-6F70-4F64-B14E-9B34DFE85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99626"/>
      </p:ext>
    </p:extLst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85000" y="184150"/>
            <a:ext cx="2051050" cy="5837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7088" y="184150"/>
            <a:ext cx="6005512" cy="5837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1E645-5C3D-4DBD-8E9E-CB95F60604C9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0AE6-4DEE-4A0D-87A7-E1D3A7DAA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513858"/>
      </p:ext>
    </p:extLst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8" name="Picture 6" descr="lgoELAR2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10" name="Picture 13" descr="logo-E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08050"/>
            <a:ext cx="27432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5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50825" y="2924177"/>
            <a:ext cx="8642350" cy="1800225"/>
          </a:xfrm>
        </p:spPr>
        <p:txBody>
          <a:bodyPr lIns="91440" tIns="45720" rIns="91440" bIns="45720" anchor="ctr"/>
          <a:lstStyle>
            <a:lvl1pPr algn="ctr">
              <a:defRPr sz="3200">
                <a:solidFill>
                  <a:srgbClr val="990000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93185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50826" y="4797427"/>
            <a:ext cx="8596313" cy="1287463"/>
          </a:xfrm>
        </p:spPr>
        <p:txBody>
          <a:bodyPr lIns="91440" tIns="45720" rIns="91440" bIns="45720"/>
          <a:lstStyle>
            <a:lvl1pPr marL="0" indent="0" algn="ctr">
              <a:buFont typeface="Tahoma" pitchFamily="34" charset="0"/>
              <a:buNone/>
              <a:defRPr>
                <a:solidFill>
                  <a:srgbClr val="324A99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725C5-EC55-4D30-A1F0-6B76FC5E8B18}" type="datetime5">
              <a:rPr lang="ru-RU" smtClean="0"/>
              <a:t>27-ноя-14</a:t>
            </a:fld>
            <a:endParaRPr lang="ru-RU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5696B-FCD7-4CAC-A90A-3AF50B64F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472992"/>
      </p:ext>
    </p:extLst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39762-DCA3-46B4-8C46-F7CFA9C1C08D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6F3FA-3A83-47D4-8B86-0C313916F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53617"/>
      </p:ext>
    </p:extLst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1FF4E-DEDF-41BC-9438-C5B536DB5195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051EF-F019-44F9-8269-5C1F61079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12834"/>
      </p:ext>
    </p:extLst>
  </p:cSld>
  <p:clrMapOvr>
    <a:masterClrMapping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600200"/>
            <a:ext cx="3957637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0427E-60E3-42AF-9A7B-50E9ABBEDF45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4FA5C-2DFA-477F-8F50-BED0B6CA9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74971"/>
      </p:ext>
    </p:extLst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E0703-55BC-4B78-B4FB-39E5C6D60424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E1A4-B132-419C-AE47-B3F918906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630235"/>
      </p:ext>
    </p:extLst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8ABDB-D584-40A4-A4CE-ACBC54DC84A1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945E1-84E6-44ED-8DFA-EC83C0C82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977077"/>
      </p:ext>
    </p:extLst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0522D-9954-4F3A-854C-79F8CC8C077F}" type="datetime5">
              <a:rPr lang="ru-RU" smtClean="0"/>
              <a:t>27-ноя-14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4233-6092-4786-9EFC-B416939AC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198396"/>
      </p:ext>
    </p:extLst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22E2F-2E34-47E1-BCD9-37DFDB72FB01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1BEFB-A821-4C0E-8ACE-95BA75495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9713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C714-969C-4EC4-BFBE-E4D51882A167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8846B-D54E-45EF-AFD6-94A6F42AD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956272"/>
      </p:ext>
    </p:extLst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D4FDE-600B-40EF-B028-B56747BD29A6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19671-0B8F-49C1-BFB3-B0E58AC37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254445"/>
      </p:ext>
    </p:extLst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E08EC-95F3-4BBE-94D0-F121A9098968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A770F-328E-49C2-9EE2-8410C32C8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938248"/>
      </p:ext>
    </p:extLst>
  </p:cSld>
  <p:clrMapOvr>
    <a:masterClrMapping/>
  </p:clrMapOvr>
  <p:transition spd="med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85000" y="184150"/>
            <a:ext cx="2051050" cy="5837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7088" y="184150"/>
            <a:ext cx="6005512" cy="5837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3167B-94D8-487F-AE40-F7F9326390E6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1FC39-E3C3-41F8-95BC-43D13D642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63412"/>
      </p:ext>
    </p:extLst>
  </p:cSld>
  <p:clrMapOvr>
    <a:masterClrMapping/>
  </p:clrMapOvr>
  <p:transition spd="med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8" name="Picture 6" descr="lgoELAR2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10" name="Picture 13" descr="logo-E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08050"/>
            <a:ext cx="27432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492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50825" y="2924177"/>
            <a:ext cx="8642350" cy="1800225"/>
          </a:xfrm>
        </p:spPr>
        <p:txBody>
          <a:bodyPr lIns="91440" tIns="45720" rIns="91440" bIns="45720" anchor="ctr"/>
          <a:lstStyle>
            <a:lvl1pPr algn="ctr">
              <a:defRPr sz="3200">
                <a:solidFill>
                  <a:srgbClr val="990000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93492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50826" y="4797427"/>
            <a:ext cx="8596313" cy="1287463"/>
          </a:xfrm>
        </p:spPr>
        <p:txBody>
          <a:bodyPr lIns="91440" tIns="45720" rIns="91440" bIns="45720"/>
          <a:lstStyle>
            <a:lvl1pPr marL="0" indent="0" algn="ctr">
              <a:buFont typeface="Tahoma" pitchFamily="34" charset="0"/>
              <a:buNone/>
              <a:defRPr>
                <a:solidFill>
                  <a:srgbClr val="324A99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C0CD-1AFC-4DC9-AE41-83125A343AE8}" type="datetime5">
              <a:rPr lang="ru-RU" smtClean="0"/>
              <a:t>27-ноя-14</a:t>
            </a:fld>
            <a:endParaRPr lang="ru-RU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7FFD6-99D8-4614-9FEC-B4E036CE1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001068"/>
      </p:ext>
    </p:extLst>
  </p:cSld>
  <p:clrMapOvr>
    <a:masterClrMapping/>
  </p:clrMapOvr>
  <p:transition spd="med"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533B3-79D4-4612-8189-BF1E1DDD604C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F72EB-2990-4B40-94A3-A99391DBD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12868"/>
      </p:ext>
    </p:extLst>
  </p:cSld>
  <p:clrMapOvr>
    <a:masterClrMapping/>
  </p:clrMapOvr>
  <p:transition spd="med"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A3A82-28A3-47C5-A58C-08E2CAFD0372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090F4-D283-427D-B956-EE696E18E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037082"/>
      </p:ext>
    </p:extLst>
  </p:cSld>
  <p:clrMapOvr>
    <a:masterClrMapping/>
  </p:clrMapOvr>
  <p:transition spd="med"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600200"/>
            <a:ext cx="3957637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D4020-47F7-4042-8303-3651CC90ED72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33C6B-4C63-420D-90B7-24EA370FE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79067"/>
      </p:ext>
    </p:extLst>
  </p:cSld>
  <p:clrMapOvr>
    <a:masterClrMapping/>
  </p:clrMapOvr>
  <p:transition spd="med"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F71B6-39B4-42EC-ABE5-50F499B22A65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8C3E5-9073-452F-9882-4D71FADA0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013119"/>
      </p:ext>
    </p:extLst>
  </p:cSld>
  <p:clrMapOvr>
    <a:masterClrMapping/>
  </p:clrMapOvr>
  <p:transition spd="med"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A0F51-BF44-4756-83E6-B9A005AADDD1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29EC1-80AC-4535-80E5-8F8F5AC17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410703"/>
      </p:ext>
    </p:extLst>
  </p:cSld>
  <p:clrMapOvr>
    <a:masterClrMapping/>
  </p:clrMapOvr>
  <p:transition spd="med"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90FBC-0F30-4C2E-AA2B-A3CDB3A21EB8}" type="datetime5">
              <a:rPr lang="ru-RU" smtClean="0"/>
              <a:t>27-ноя-14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CD732-492A-4287-AE82-FCC14F0C9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5241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DB6C3-DFF1-4D5D-9380-63E205FF877D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8764D-854F-491D-8F5A-0DABC533E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18949"/>
      </p:ext>
    </p:extLst>
  </p:cSld>
  <p:clrMapOvr>
    <a:masterClrMapping/>
  </p:clrMapOvr>
  <p:transition spd="med"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7EEE5-C376-43AB-9B4D-C517690A80BB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36E4B-A0D5-444D-AA26-8CA089E79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893264"/>
      </p:ext>
    </p:extLst>
  </p:cSld>
  <p:clrMapOvr>
    <a:masterClrMapping/>
  </p:clrMapOvr>
  <p:transition spd="med"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90290-85DA-4812-8324-435C20B9AEB7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E7142-4FD8-489B-911D-4A3C7610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348756"/>
      </p:ext>
    </p:extLst>
  </p:cSld>
  <p:clrMapOvr>
    <a:masterClrMapping/>
  </p:clrMapOvr>
  <p:transition spd="med"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49721-57F6-4F8E-904D-157ECD8BDB8A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5A785-46E8-4B15-94C7-BAC3FD023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57277"/>
      </p:ext>
    </p:extLst>
  </p:cSld>
  <p:clrMapOvr>
    <a:masterClrMapping/>
  </p:clrMapOvr>
  <p:transition spd="med"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85000" y="184150"/>
            <a:ext cx="2051050" cy="5837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7088" y="184150"/>
            <a:ext cx="6005512" cy="5837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612DE-96FE-41E6-B58F-A477725E84BA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1900E-B382-437D-B278-D183F35FC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546488"/>
      </p:ext>
    </p:extLst>
  </p:cSld>
  <p:clrMapOvr>
    <a:masterClrMapping/>
  </p:clrMapOvr>
  <p:transition spd="med"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8" name="Picture 6" descr="lgoELAR2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10" name="Picture 13" descr="logo-E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08050"/>
            <a:ext cx="27432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311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50825" y="2924177"/>
            <a:ext cx="8642350" cy="1800225"/>
          </a:xfrm>
        </p:spPr>
        <p:txBody>
          <a:bodyPr lIns="91440" tIns="45720" rIns="91440" bIns="45720" anchor="ctr"/>
          <a:lstStyle>
            <a:lvl1pPr algn="ctr">
              <a:defRPr sz="3200">
                <a:solidFill>
                  <a:srgbClr val="990000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94311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50826" y="4797427"/>
            <a:ext cx="8596313" cy="1287463"/>
          </a:xfrm>
        </p:spPr>
        <p:txBody>
          <a:bodyPr lIns="91440" tIns="45720" rIns="91440" bIns="45720"/>
          <a:lstStyle>
            <a:lvl1pPr marL="0" indent="0" algn="ctr">
              <a:buFont typeface="Tahoma" pitchFamily="34" charset="0"/>
              <a:buNone/>
              <a:defRPr>
                <a:solidFill>
                  <a:srgbClr val="324A99"/>
                </a:solidFill>
              </a:defRPr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F174-BAD2-4E6C-B406-F0BCFA7CBB0C}" type="datetime5">
              <a:rPr lang="ru-RU" smtClean="0"/>
              <a:t>27-ноя-14</a:t>
            </a:fld>
            <a:endParaRPr lang="ru-RU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339A7-4BA4-41D6-8509-D23B30B76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70239"/>
      </p:ext>
    </p:extLst>
  </p:cSld>
  <p:clrMapOvr>
    <a:masterClrMapping/>
  </p:clrMapOvr>
  <p:transition spd="med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73A05-D881-4AE7-B336-3435CE03C30C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B474-196A-48FA-9527-B06D30B8D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477202"/>
      </p:ext>
    </p:extLst>
  </p:cSld>
  <p:clrMapOvr>
    <a:masterClrMapping/>
  </p:clrMapOvr>
  <p:transition spd="med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01D6D-6B42-439F-AA5C-448EE7F5560C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077F-5343-4DCE-93B2-64D183258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83392"/>
      </p:ext>
    </p:extLst>
  </p:cSld>
  <p:clrMapOvr>
    <a:masterClrMapping/>
  </p:clrMapOvr>
  <p:transition spd="med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600200"/>
            <a:ext cx="3957637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08335-E2FD-4AFD-B8F2-B55E03C24707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9D384-BA40-445B-8735-5B3244F05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413834"/>
      </p:ext>
    </p:extLst>
  </p:cSld>
  <p:clrMapOvr>
    <a:masterClrMapping/>
  </p:clrMapOvr>
  <p:transition spd="med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ABCA-0107-4B95-827F-6195459ACA13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F5070-E47D-4D59-B8B8-80F6EB63B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666062"/>
      </p:ext>
    </p:extLst>
  </p:cSld>
  <p:clrMapOvr>
    <a:masterClrMapping/>
  </p:clrMapOvr>
  <p:transition spd="med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F9A56-3870-4E4B-95BC-CCFC51C42817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1895-29A2-443D-88BC-0B243FF80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74808"/>
      </p:ext>
    </p:extLst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600200"/>
            <a:ext cx="3957637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DD455-2AE4-4685-9672-3CE886F69A4A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3B7AD-83D3-45B2-B1C0-6F8BE8CC1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69349"/>
      </p:ext>
    </p:extLst>
  </p:cSld>
  <p:clrMapOvr>
    <a:masterClrMapping/>
  </p:clrMapOvr>
  <p:transition spd="med"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4A83-8E3F-4E85-921F-B5A41FE0A020}" type="datetime5">
              <a:rPr lang="ru-RU" smtClean="0"/>
              <a:t>27-ноя-14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35468-E2E3-4092-ADFC-1566191731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0179"/>
      </p:ext>
    </p:extLst>
  </p:cSld>
  <p:clrMapOvr>
    <a:masterClrMapping/>
  </p:clrMapOvr>
  <p:transition spd="med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61C13-CFE1-4181-8C7B-3961BE7DDEDD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92B7B-3C22-44D5-B83B-3E7FDEBC1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75498"/>
      </p:ext>
    </p:extLst>
  </p:cSld>
  <p:clrMapOvr>
    <a:masterClrMapping/>
  </p:clrMapOvr>
  <p:transition spd="med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9D789-825A-42F7-8454-07FB175028E5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0EFF4-A9AE-4D89-86FF-46D5B6E61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02512"/>
      </p:ext>
    </p:extLst>
  </p:cSld>
  <p:clrMapOvr>
    <a:masterClrMapping/>
  </p:clrMapOvr>
  <p:transition spd="med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FF463-7EEF-4DDF-A1C3-49247838C548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B755E-924A-4404-96B1-D6DFFE7D8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39368"/>
      </p:ext>
    </p:extLst>
  </p:cSld>
  <p:clrMapOvr>
    <a:masterClrMapping/>
  </p:clrMapOvr>
  <p:transition spd="med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85000" y="184150"/>
            <a:ext cx="2051050" cy="5837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7088" y="184150"/>
            <a:ext cx="6005512" cy="5837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26DAB-4262-4A1A-96A9-C74EAFC773CC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6C06-C413-4909-B113-E39BA42D8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44056"/>
      </p:ext>
    </p:extLst>
  </p:cSld>
  <p:clrMapOvr>
    <a:masterClrMapping/>
  </p:clrMapOvr>
  <p:transition spd="med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184152"/>
            <a:ext cx="8208962" cy="1228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35538" y="1600200"/>
            <a:ext cx="3957637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35538" y="3886200"/>
            <a:ext cx="3957637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52C59-037D-4DA7-9251-ED08184E3E8B}" type="datetime5">
              <a:rPr lang="ru-RU" smtClean="0"/>
              <a:t>27-ноя-14</a:t>
            </a:fld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05FCC-C505-4645-B05C-F7893B385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375808"/>
      </p:ext>
    </p:extLst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184152"/>
            <a:ext cx="8208962" cy="1228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827089" y="1600200"/>
            <a:ext cx="3956050" cy="442118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5538" y="1600200"/>
            <a:ext cx="3957637" cy="4421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AC223-6102-42C6-89E4-C50F6179D048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DAAAE-358A-4512-B154-A5AB63381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240706"/>
      </p:ext>
    </p:extLst>
  </p:cSld>
  <p:clrMapOvr>
    <a:masterClrMapping/>
  </p:clrMapOvr>
  <p:transition spd="med"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27088" y="184152"/>
            <a:ext cx="8208962" cy="1228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089" y="1600200"/>
            <a:ext cx="395605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35538" y="1600200"/>
            <a:ext cx="3957637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27089" y="3886200"/>
            <a:ext cx="39560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5538" y="3886200"/>
            <a:ext cx="3957637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9D723-E75A-42D3-B6F4-6FFE299B21AA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1C44-62F1-48A2-A071-8A9E54F63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964623"/>
      </p:ext>
    </p:extLst>
  </p:cSld>
  <p:clrMapOvr>
    <a:masterClrMapping/>
  </p:clrMapOvr>
  <p:transition spd="med"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27088" y="184150"/>
            <a:ext cx="8208962" cy="5837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6FA43-1E81-4258-B2BC-734B8CE243B3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BF4B5-DBBF-4860-8BA4-BC8BEC18D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587526"/>
      </p:ext>
    </p:extLst>
  </p:cSld>
  <p:clrMapOvr>
    <a:masterClrMapping/>
  </p:clrMapOvr>
  <p:transition spd="med"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3A9417-A9BB-47C0-B255-AC25DC3117A9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339A7-4BA4-41D6-8509-D23B30B76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0F33E-9933-44E7-9940-25EB7806DC79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606D8-9232-460A-95E7-D13B3EDED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48581"/>
      </p:ext>
    </p:extLst>
  </p:cSld>
  <p:clrMapOvr>
    <a:masterClrMapping/>
  </p:clrMapOvr>
  <p:transition spd="med"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330559-F1D4-4FB0-ADD0-4E74C28DFD1B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81DA0C-B3C8-4277-BB8E-5130F7DBD756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6077F-5343-4DCE-93B2-64D1832580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94CF56-03F2-4D64-914C-F299F921A8B5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09D384-BA40-445B-8735-5B3244F055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97FEB5-09F4-4ADC-8582-C960B836AE2A}" type="datetime5">
              <a:rPr lang="ru-RU" smtClean="0"/>
              <a:t>27-ноя-14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6F5070-E47D-4D59-B8B8-80F6EB63B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F5FF9A-252F-4A81-83A7-E1FECAB4F4AD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61895-29A2-443D-88BC-0B243FF80F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9B59D7-95F1-4381-9B3E-D60B64901687}" type="datetime5">
              <a:rPr lang="ru-RU" smtClean="0"/>
              <a:t>27-ноя-14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35468-E2E3-4092-ADFC-1566191731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D3548-5ED7-4A39-95B3-A383BF55BD56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92B7B-3C22-44D5-B83B-3E7FDEBC14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BB2127-0743-4785-9145-23EC9A2C0807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0EFF4-A9AE-4D89-86FF-46D5B6E616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BD0CB6-34FF-4895-A168-4E2A6CD959D7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B755E-924A-4404-96B1-D6DFFE7D8B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795C78-D17E-4855-9248-D6B92C57114F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66C06-C413-4909-B113-E39BA42D85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A5ABC-F1B0-42F1-80FC-B6D6E98187AD}" type="datetime5">
              <a:rPr lang="ru-RU" smtClean="0"/>
              <a:t>27-ноя-14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E813A-A231-451A-A720-2E9C10396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451230"/>
      </p:ext>
    </p:extLst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F8181-328B-4E3C-A1FD-CF09FDA365AA}" type="datetime5">
              <a:rPr lang="ru-RU" smtClean="0"/>
              <a:t>27-ноя-14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CDC7-C644-427D-A9EC-F3EB83BDF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160634"/>
      </p:ext>
    </p:extLst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37885-67ED-41AC-A768-085F5BD78396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28EA3-454A-4FF0-84A6-EB6CDD743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23360"/>
      </p:ext>
    </p:extLst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22772-D73A-4034-B796-59EF72F9A3F7}" type="datetime5">
              <a:rPr lang="ru-RU" smtClean="0"/>
              <a:t>27-ноя-14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808BE-CA1A-4C6C-BA43-0524F37AE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626684"/>
      </p:ext>
    </p:extLst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699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00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01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1030" name="Picture 6" descr="lgoELAR200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84150"/>
            <a:ext cx="820896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600200"/>
            <a:ext cx="8066087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5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31913" y="6308725"/>
            <a:ext cx="16557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D6F1CB0-C83B-4C9E-906B-5F2C0BFBA769}" type="datetime5">
              <a:rPr lang="ru-RU" smtClean="0"/>
              <a:t>27-ноя-14</a:t>
            </a:fld>
            <a:endParaRPr lang="ru-RU"/>
          </a:p>
        </p:txBody>
      </p:sp>
      <p:sp>
        <p:nvSpPr>
          <p:cNvPr id="925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8725"/>
            <a:ext cx="44719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5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308725"/>
            <a:ext cx="10080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8D4661A-33DC-4D3A-8306-B40BA21C1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5708" name="Line 12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sp>
        <p:nvSpPr>
          <p:cNvPr id="925709" name="Rectangle 13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10" name="Rectangle 14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11" name="Rectangle 15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12" name="Rectangle 16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25713" name="Line 17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1042" name="Picture 18" descr="logo-Elar-Corp-w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6308725"/>
            <a:ext cx="8270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26" r:id="rId1"/>
    <p:sldLayoutId id="2147486027" r:id="rId2"/>
    <p:sldLayoutId id="2147486028" r:id="rId3"/>
    <p:sldLayoutId id="2147486029" r:id="rId4"/>
    <p:sldLayoutId id="2147486030" r:id="rId5"/>
    <p:sldLayoutId id="2147486031" r:id="rId6"/>
    <p:sldLayoutId id="2147486032" r:id="rId7"/>
    <p:sldLayoutId id="2147486033" r:id="rId8"/>
    <p:sldLayoutId id="2147486034" r:id="rId9"/>
    <p:sldLayoutId id="2147486035" r:id="rId10"/>
    <p:sldLayoutId id="2147486036" r:id="rId11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¢"/>
        <a:defRPr sz="24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2000">
          <a:solidFill>
            <a:srgbClr val="324A99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1600" b="1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14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19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20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21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2054" name="Picture 6" descr="lgoELAR200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84150"/>
            <a:ext cx="820896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600200"/>
            <a:ext cx="8066087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3082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31913" y="6308725"/>
            <a:ext cx="16557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72A51BB-BB44-41B7-B438-DDBC1F0B5914}" type="datetime5">
              <a:rPr lang="ru-RU" smtClean="0"/>
              <a:t>27-ноя-14</a:t>
            </a:fld>
            <a:endParaRPr lang="ru-RU"/>
          </a:p>
        </p:txBody>
      </p:sp>
      <p:sp>
        <p:nvSpPr>
          <p:cNvPr id="9308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8725"/>
            <a:ext cx="44719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08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308725"/>
            <a:ext cx="10080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8BF9719-3DB5-4B68-8978-429F54F9B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30828" name="Line 12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sp>
        <p:nvSpPr>
          <p:cNvPr id="930829" name="Rectangle 13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30" name="Rectangle 14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31" name="Rectangle 15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32" name="Rectangle 16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0833" name="Line 17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2066" name="Picture 18" descr="logo-Elar-Corp-w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6308725"/>
            <a:ext cx="8270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37" r:id="rId1"/>
    <p:sldLayoutId id="2147486038" r:id="rId2"/>
    <p:sldLayoutId id="2147486039" r:id="rId3"/>
    <p:sldLayoutId id="2147486040" r:id="rId4"/>
    <p:sldLayoutId id="2147486041" r:id="rId5"/>
    <p:sldLayoutId id="2147486042" r:id="rId6"/>
    <p:sldLayoutId id="2147486043" r:id="rId7"/>
    <p:sldLayoutId id="2147486044" r:id="rId8"/>
    <p:sldLayoutId id="2147486045" r:id="rId9"/>
    <p:sldLayoutId id="2147486046" r:id="rId10"/>
    <p:sldLayoutId id="2147486047" r:id="rId11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¢"/>
        <a:defRPr sz="24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2000">
          <a:solidFill>
            <a:srgbClr val="324A99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1600" b="1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14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891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892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893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3078" name="Picture 6" descr="lgoELAR200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84150"/>
            <a:ext cx="820896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600200"/>
            <a:ext cx="8066087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338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31913" y="6308725"/>
            <a:ext cx="16557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8398C68-7F08-419D-B474-E33457322307}" type="datetime5">
              <a:rPr lang="ru-RU" smtClean="0"/>
              <a:t>27-ноя-14</a:t>
            </a:fld>
            <a:endParaRPr lang="ru-RU"/>
          </a:p>
        </p:txBody>
      </p:sp>
      <p:sp>
        <p:nvSpPr>
          <p:cNvPr id="9338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8725"/>
            <a:ext cx="44719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38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308725"/>
            <a:ext cx="10080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B67D53-1CCC-4EA8-9DF8-4BD64D5FA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33900" name="Line 12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sp>
        <p:nvSpPr>
          <p:cNvPr id="933901" name="Rectangle 13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902" name="Rectangle 14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903" name="Rectangle 15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904" name="Rectangle 16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33905" name="Line 17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3090" name="Picture 18" descr="logo-Elar-Corp-w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6308725"/>
            <a:ext cx="8270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48" r:id="rId1"/>
    <p:sldLayoutId id="2147486049" r:id="rId2"/>
    <p:sldLayoutId id="2147486050" r:id="rId3"/>
    <p:sldLayoutId id="2147486051" r:id="rId4"/>
    <p:sldLayoutId id="2147486052" r:id="rId5"/>
    <p:sldLayoutId id="2147486053" r:id="rId6"/>
    <p:sldLayoutId id="2147486054" r:id="rId7"/>
    <p:sldLayoutId id="2147486055" r:id="rId8"/>
    <p:sldLayoutId id="2147486056" r:id="rId9"/>
    <p:sldLayoutId id="2147486057" r:id="rId10"/>
    <p:sldLayoutId id="2147486058" r:id="rId11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¢"/>
        <a:defRPr sz="24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2000">
          <a:solidFill>
            <a:srgbClr val="324A99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1600" b="1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14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6C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Rectangle 2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83" name="Rectangle 3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84" name="Rectangle 4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85" name="Rectangle 5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pic>
        <p:nvPicPr>
          <p:cNvPr id="4102" name="Picture 6" descr="lgoELAR200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3963"/>
            <a:ext cx="792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84150"/>
            <a:ext cx="820896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600200"/>
            <a:ext cx="8066087" cy="442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08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31913" y="6308725"/>
            <a:ext cx="16557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13A7141-7333-412A-B483-A8778FD16556}" type="datetime5">
              <a:rPr lang="ru-RU" smtClean="0"/>
              <a:t>27-ноя-14</a:t>
            </a:fld>
            <a:endParaRPr lang="ru-RU"/>
          </a:p>
        </p:txBody>
      </p:sp>
      <p:sp>
        <p:nvSpPr>
          <p:cNvPr id="94209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8725"/>
            <a:ext cx="44719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09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308725"/>
            <a:ext cx="1008062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53B6265-1890-4F22-B2D0-03E9E398C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42092" name="Line 12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sp>
        <p:nvSpPr>
          <p:cNvPr id="942093" name="Rectangle 13"/>
          <p:cNvSpPr>
            <a:spLocks noChangeArrowheads="1"/>
          </p:cNvSpPr>
          <p:nvPr/>
        </p:nvSpPr>
        <p:spPr bwMode="auto">
          <a:xfrm>
            <a:off x="468313" y="0"/>
            <a:ext cx="8675687" cy="611188"/>
          </a:xfrm>
          <a:prstGeom prst="rect">
            <a:avLst/>
          </a:prstGeom>
          <a:gradFill rotWithShape="1">
            <a:gsLst>
              <a:gs pos="0">
                <a:srgbClr val="A8B6E2"/>
              </a:gs>
              <a:gs pos="100000">
                <a:srgbClr val="A8B6E2">
                  <a:gamma/>
                  <a:tint val="63922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94" name="Rectangle 14"/>
          <p:cNvSpPr>
            <a:spLocks noChangeArrowheads="1"/>
          </p:cNvSpPr>
          <p:nvPr/>
        </p:nvSpPr>
        <p:spPr bwMode="auto">
          <a:xfrm>
            <a:off x="1258888" y="6246813"/>
            <a:ext cx="7885112" cy="611187"/>
          </a:xfrm>
          <a:prstGeom prst="rect">
            <a:avLst/>
          </a:prstGeom>
          <a:gradFill rotWithShape="1">
            <a:gsLst>
              <a:gs pos="0">
                <a:srgbClr val="324A99">
                  <a:gamma/>
                  <a:tint val="48235"/>
                  <a:invGamma/>
                </a:srgbClr>
              </a:gs>
              <a:gs pos="100000">
                <a:srgbClr val="324A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95" name="Rectangle 15"/>
          <p:cNvSpPr>
            <a:spLocks noChangeArrowheads="1"/>
          </p:cNvSpPr>
          <p:nvPr/>
        </p:nvSpPr>
        <p:spPr bwMode="auto">
          <a:xfrm>
            <a:off x="0" y="0"/>
            <a:ext cx="611188" cy="611188"/>
          </a:xfrm>
          <a:prstGeom prst="rect">
            <a:avLst/>
          </a:prstGeom>
          <a:solidFill>
            <a:srgbClr val="F0B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96" name="Rectangle 16"/>
          <p:cNvSpPr>
            <a:spLocks noChangeArrowheads="1"/>
          </p:cNvSpPr>
          <p:nvPr/>
        </p:nvSpPr>
        <p:spPr bwMode="auto">
          <a:xfrm>
            <a:off x="0" y="6246813"/>
            <a:ext cx="1258888" cy="611187"/>
          </a:xfrm>
          <a:prstGeom prst="rect">
            <a:avLst/>
          </a:prstGeom>
          <a:solidFill>
            <a:srgbClr val="324A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0"/>
          </a:p>
        </p:txBody>
      </p:sp>
      <p:sp>
        <p:nvSpPr>
          <p:cNvPr id="942097" name="Line 17"/>
          <p:cNvSpPr>
            <a:spLocks noChangeShapeType="1"/>
          </p:cNvSpPr>
          <p:nvPr/>
        </p:nvSpPr>
        <p:spPr bwMode="auto">
          <a:xfrm>
            <a:off x="7740650" y="6308725"/>
            <a:ext cx="0" cy="40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pic>
        <p:nvPicPr>
          <p:cNvPr id="4114" name="Picture 18" descr="logo-Elar-Corp-w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6308725"/>
            <a:ext cx="8270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59" r:id="rId1"/>
    <p:sldLayoutId id="2147486060" r:id="rId2"/>
    <p:sldLayoutId id="2147486061" r:id="rId3"/>
    <p:sldLayoutId id="2147486062" r:id="rId4"/>
    <p:sldLayoutId id="2147486063" r:id="rId5"/>
    <p:sldLayoutId id="2147486064" r:id="rId6"/>
    <p:sldLayoutId id="2147486065" r:id="rId7"/>
    <p:sldLayoutId id="2147486066" r:id="rId8"/>
    <p:sldLayoutId id="2147486067" r:id="rId9"/>
    <p:sldLayoutId id="2147486068" r:id="rId10"/>
    <p:sldLayoutId id="2147486069" r:id="rId11"/>
    <p:sldLayoutId id="2147486070" r:id="rId12"/>
    <p:sldLayoutId id="2147486071" r:id="rId13"/>
    <p:sldLayoutId id="2147486072" r:id="rId14"/>
    <p:sldLayoutId id="2147486073" r:id="rId15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324A99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¢"/>
        <a:defRPr sz="2400" b="1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2000">
          <a:solidFill>
            <a:srgbClr val="324A99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0BC00"/>
        </a:buClr>
        <a:buFont typeface="Arial" charset="0"/>
        <a:buChar char="¡"/>
        <a:defRPr sz="1600" b="1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24A99"/>
        </a:buClr>
        <a:buFont typeface="Arial" charset="0"/>
        <a:buChar char="¡"/>
        <a:defRPr sz="14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24A99"/>
        </a:buClr>
        <a:buFont typeface="Tahoma" pitchFamily="34" charset="0"/>
        <a:buChar char="¡"/>
        <a:defRPr sz="1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3B056D-3B55-4DE0-AC4E-CAFBB3205A6E}" type="datetime5">
              <a:rPr lang="ru-RU" smtClean="0"/>
              <a:t>27-ноя-14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8D4661A-33DC-4D3A-8306-B40BA21C1E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99" r:id="rId1"/>
    <p:sldLayoutId id="2147486100" r:id="rId2"/>
    <p:sldLayoutId id="2147486101" r:id="rId3"/>
    <p:sldLayoutId id="2147486102" r:id="rId4"/>
    <p:sldLayoutId id="2147486103" r:id="rId5"/>
    <p:sldLayoutId id="2147486104" r:id="rId6"/>
    <p:sldLayoutId id="2147486105" r:id="rId7"/>
    <p:sldLayoutId id="2147486106" r:id="rId8"/>
    <p:sldLayoutId id="2147486107" r:id="rId9"/>
    <p:sldLayoutId id="2147486108" r:id="rId10"/>
    <p:sldLayoutId id="214748610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cdbr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458" y="1114207"/>
            <a:ext cx="2650257" cy="395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Text Box 2"/>
          <p:cNvSpPr txBox="1">
            <a:spLocks noChangeArrowheads="1"/>
          </p:cNvSpPr>
          <p:nvPr/>
        </p:nvSpPr>
        <p:spPr bwMode="auto">
          <a:xfrm>
            <a:off x="161330" y="1772816"/>
            <a:ext cx="576064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sz="3200" dirty="0" smtClean="0">
                <a:solidFill>
                  <a:schemeClr val="tx2"/>
                </a:solidFill>
                <a:latin typeface="Arial" charset="0"/>
              </a:rPr>
              <a:t>ЕДИНАЯ </a:t>
            </a:r>
          </a:p>
          <a:p>
            <a:pPr algn="ctr" eaLnBrk="1" hangingPunct="1"/>
            <a:r>
              <a:rPr lang="ru-RU" sz="3200" dirty="0" smtClean="0">
                <a:solidFill>
                  <a:schemeClr val="tx2"/>
                </a:solidFill>
                <a:latin typeface="Arial" charset="0"/>
              </a:rPr>
              <a:t>ИНФОРМАЦИОННО-ПОИСКОВАЯ СИСТЕМА ЭЛЕКТРОННОГО АРХИВА ЯМАЛО-НЕНЕЦКОГО АВТОНОМНОГО ОКРУГА</a:t>
            </a:r>
            <a:endParaRPr lang="ru-RU" sz="32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99592" y="6250163"/>
            <a:ext cx="72008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/>
            <a:r>
              <a:rPr lang="ru-RU" dirty="0" smtClean="0">
                <a:solidFill>
                  <a:schemeClr val="tx2"/>
                </a:solidFill>
              </a:rPr>
              <a:t>Служба по делам архивов Ямало-Ненецкого автономного округа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5272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СВЕДЕНИЯ О ПЕРЕВОДЕ АРХИВНЫХ ФОНДОВ                  ЯМАЛО-НЕНЕЦКОГО АВТОНОМНОГО ОКРУГА В ЭЛЕКТРОННУЮ ФОРМУ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5949681"/>
              </p:ext>
            </p:extLst>
          </p:nvPr>
        </p:nvGraphicFramePr>
        <p:xfrm>
          <a:off x="251520" y="1412776"/>
          <a:ext cx="8640960" cy="534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6344"/>
                <a:gridCol w="1080120"/>
                <a:gridCol w="1656184"/>
                <a:gridCol w="1584176"/>
                <a:gridCol w="1224136"/>
              </a:tblGrid>
              <a:tr h="49157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архива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Количество фондов на 01.01.2014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Количество фондов, подлежащих переводу в электронную форму к 01.01.2015 (20%)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Количество фондов переведенных в электронную форму на 01.01.2014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Процент фондов переведенных в электронную форму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Государственный архив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414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83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5,3 %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г.Губкинский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69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14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1,4 %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г.Лабытнанги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131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26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2,3 %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г.Муравленко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129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26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14,7 %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Надымского</a:t>
                      </a: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района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126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26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11,1 %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г.Новый</a:t>
                      </a: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Уренгой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99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20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г. Ноябрьск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148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г.Салехард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109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22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10,1 %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Красноселькупского района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65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13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4,6 %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Приуральского района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79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16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1,2 %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Пуровского </a:t>
                      </a:r>
                      <a:r>
                        <a:rPr lang="ru-RU" sz="1200" b="1" spc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района</a:t>
                      </a:r>
                      <a:endParaRPr lang="ru-RU" sz="1200" b="1" spc="-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116</a:t>
                      </a:r>
                      <a:endParaRPr lang="ru-RU" sz="1500" b="1" spc="-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24</a:t>
                      </a:r>
                      <a:endParaRPr lang="ru-RU" sz="1500" b="1" spc="-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Тазовского района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81</a:t>
                      </a:r>
                      <a:endParaRPr lang="ru-RU" sz="15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17</a:t>
                      </a:r>
                      <a:endParaRPr lang="ru-RU" sz="15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1,2 %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i="0" u="none" strike="noStrike" spc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Шурышкарского</a:t>
                      </a:r>
                      <a:r>
                        <a:rPr lang="ru-RU" sz="1200" b="1" i="0" u="none" strike="noStrike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 района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92</a:t>
                      </a:r>
                      <a:endParaRPr lang="ru-RU" sz="15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19</a:t>
                      </a:r>
                      <a:endParaRPr lang="ru-RU" sz="15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1,1 %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Lucida Sans Unicode"/>
                          <a:cs typeface="Arial" panose="020B0604020202020204" pitchFamily="34" charset="0"/>
                        </a:rPr>
                        <a:t>Муниципальный архив </a:t>
                      </a:r>
                      <a:r>
                        <a:rPr lang="ru-RU" sz="1200" b="1" i="0" u="none" strike="noStrike" spc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Ямальского района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67</a:t>
                      </a:r>
                      <a:endParaRPr lang="ru-RU" sz="15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14</a:t>
                      </a:r>
                      <a:endParaRPr lang="ru-RU" sz="15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1,5 %</a:t>
                      </a:r>
                    </a:p>
                  </a:txBody>
                  <a:tcPr marL="6350" marR="635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по Ямало-Ненецкому автономному округу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1725</a:t>
                      </a:r>
                      <a:endParaRPr lang="ru-RU" sz="15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335</a:t>
                      </a:r>
                      <a:endParaRPr lang="ru-RU" sz="15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ourier New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ourier New"/>
                          <a:cs typeface="Arial" panose="020B0604020202020204" pitchFamily="34" charset="0"/>
                        </a:rPr>
                        <a:t>4,5 %</a:t>
                      </a:r>
                    </a:p>
                  </a:txBody>
                  <a:tcPr marL="6350" marR="635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-29804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851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ОБЪЕМЫ ПО ОЦИФРОВКЕ АРХИВНЫХ ДЕЛ   В РАЗРЕЗЕ СУБЪЕКТОВ РФ В СОСТАВЕ УРАЛЬСКОГО ФЕДЕРАЛЬНОГО ОКРУГА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3919004"/>
              </p:ext>
            </p:extLst>
          </p:nvPr>
        </p:nvGraphicFramePr>
        <p:xfrm>
          <a:off x="251520" y="2132856"/>
          <a:ext cx="8640960" cy="4652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3804"/>
                <a:gridCol w="1368152"/>
                <a:gridCol w="1368152"/>
                <a:gridCol w="1008112"/>
                <a:gridCol w="1008112"/>
                <a:gridCol w="1296144"/>
                <a:gridCol w="998484"/>
              </a:tblGrid>
              <a:tr h="491577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субъекта РФ в составе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УрФО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отсканированных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архивных дел 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оцифрованных</a:t>
                      </a:r>
                      <a:endParaRPr lang="ru-RU" sz="18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79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сего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сего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</a:tr>
              <a:tr h="43155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Курганская область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15435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15435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44792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Свердловская область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21822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21822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65543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Тюменская область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149409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147474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65543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13454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13454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49157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ХМАО-Югра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20912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16520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4392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49157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ЯНАО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9574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7683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  <a:tr h="16385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230606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216596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14010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1,54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2,6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8464" marR="48464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-29804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454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>СВЕДЕНИЯ О КОЛИЧЕСТВЕ САЙТОВ, </a:t>
            </a:r>
            <a:r>
              <a:rPr lang="en-US" sz="2800" b="1" dirty="0" smtClean="0"/>
              <a:t>IT-</a:t>
            </a:r>
            <a:r>
              <a:rPr lang="ru-RU" sz="2800" b="1" smtClean="0"/>
              <a:t>СПЕЦИАЛИСТОВ </a:t>
            </a:r>
            <a:r>
              <a:rPr lang="ru-RU" sz="2800" b="1"/>
              <a:t>В</a:t>
            </a:r>
            <a:r>
              <a:rPr lang="ru-RU" sz="2800" b="1" smtClean="0"/>
              <a:t> РАЗРЕЗЕ СУБЪЕКТОВ </a:t>
            </a:r>
            <a:r>
              <a:rPr lang="ru-RU" sz="2800" b="1" dirty="0" smtClean="0"/>
              <a:t>РФ В СОСТАВЕ УРАЛЬСКОГО ФЕДЕРАЛЬНОГО ОКРУГА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7618334"/>
              </p:ext>
            </p:extLst>
          </p:nvPr>
        </p:nvGraphicFramePr>
        <p:xfrm>
          <a:off x="251520" y="2276872"/>
          <a:ext cx="8664238" cy="43561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6342"/>
                <a:gridCol w="1497336"/>
                <a:gridCol w="1152128"/>
                <a:gridCol w="1368152"/>
                <a:gridCol w="1224136"/>
                <a:gridCol w="1296144"/>
              </a:tblGrid>
              <a:tr h="17620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субъекта РФ в составе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УрФО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собственных сайтов органов управления/ страниц на официальных порталах органов власти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собственных сайтов 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арх.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страниц на портале органов власти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собственных сайтов 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арх./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страниц на портале органов власти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специалистов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органах управления субъекта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специалистов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/>
                </a:tc>
              </a:tr>
              <a:tr h="32620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Курганская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 26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Свердловская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32752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Тюменская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1/26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1/36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39953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ХМАО-Югра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2/20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22970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ЯНАО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0/13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  <a:tr h="36207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6/1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14/1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10/ 156 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023" marR="54023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-29804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9336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/>
              <a:t>ПОДСИСТЕМЫ ЕДИНОЙ ИНФОРМАЦИОННО-ПОИСКОВОЙ </a:t>
            </a:r>
            <a:r>
              <a:rPr lang="ru-RU" sz="3600" b="1" dirty="0" smtClean="0"/>
              <a:t>СИСТЕМЫ </a:t>
            </a:r>
            <a:r>
              <a:rPr lang="ru-RU" sz="3600" b="1" dirty="0"/>
              <a:t>ЭЛЕКТРОННОГО АРХИВА</a:t>
            </a:r>
            <a:endParaRPr lang="ru-RU" sz="3600" b="1" dirty="0" smtClean="0"/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888578" y="2132856"/>
            <a:ext cx="2879725" cy="1439862"/>
          </a:xfrm>
          <a:prstGeom prst="roundRect">
            <a:avLst>
              <a:gd name="adj" fmla="val 16667"/>
            </a:avLst>
          </a:prstGeom>
          <a:solidFill>
            <a:srgbClr val="3366FF">
              <a:alpha val="3019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ПОДСИСТЕМА СЛУЖБЫ 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   ПО ДЕЛАМ АРХИВОВ </a:t>
            </a:r>
          </a:p>
          <a:p>
            <a:pPr algn="just"/>
            <a:r>
              <a:rPr lang="ru-RU" sz="1600" dirty="0" smtClean="0">
                <a:solidFill>
                  <a:srgbClr val="7030A0"/>
                </a:solidFill>
              </a:rPr>
              <a:t>    ЯМАЛО-НЕНЕЦКОГО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 АВТОНОМНОГО ОКРУГА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899591" y="4653136"/>
            <a:ext cx="2879725" cy="1439863"/>
          </a:xfrm>
          <a:prstGeom prst="roundRect">
            <a:avLst>
              <a:gd name="adj" fmla="val 16667"/>
            </a:avLst>
          </a:prstGeom>
          <a:solidFill>
            <a:srgbClr val="3366FF">
              <a:alpha val="3019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>
                <a:solidFill>
                  <a:srgbClr val="7030A0"/>
                </a:solidFill>
              </a:rPr>
              <a:t>ПОДСИСТЕМА </a:t>
            </a:r>
            <a:endParaRPr lang="ru-RU" sz="1600" dirty="0" smtClean="0">
              <a:solidFill>
                <a:srgbClr val="7030A0"/>
              </a:solidFill>
            </a:endParaRPr>
          </a:p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ГОСУДАРСТВЕННОГО И 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МУНИЦИПАЛЬНЫХ 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АРХИВОВ АВТОНОМНОГО </a:t>
            </a:r>
          </a:p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ОКРУГА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5868144" y="3449960"/>
            <a:ext cx="2879725" cy="1439862"/>
          </a:xfrm>
          <a:prstGeom prst="roundRect">
            <a:avLst>
              <a:gd name="adj" fmla="val 16667"/>
            </a:avLst>
          </a:prstGeom>
          <a:solidFill>
            <a:srgbClr val="3366FF">
              <a:alpha val="3019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ПОДСИСТЕМА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«ИНТЕРНЕТ ПОРТАЛ»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Oval 18"/>
          <p:cNvSpPr>
            <a:spLocks noChangeArrowheads="1"/>
          </p:cNvSpPr>
          <p:nvPr/>
        </p:nvSpPr>
        <p:spPr bwMode="auto">
          <a:xfrm>
            <a:off x="3135958" y="3125316"/>
            <a:ext cx="2879725" cy="20891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ЕИПС ЭА ЯНАО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0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0734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dirty="0" smtClean="0"/>
              <a:t>ПОДСИСТЕМА СЛУЖБЫ ПО ДЕЛАМ АРХИВОВ ЯМАЛО-НЕНЕЦКОГО АВТОНОМНОГО ОКРУГА (МОДУЛЬ ЭПК)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0" y="1893552"/>
            <a:ext cx="8712968" cy="2816901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467544" y="4221088"/>
            <a:ext cx="3960440" cy="2474525"/>
          </a:xfrm>
          <a:prstGeom prst="wedgeRectCallout">
            <a:avLst>
              <a:gd name="adj1" fmla="val -24455"/>
              <a:gd name="adj2" fmla="val -970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4788024" y="4221088"/>
            <a:ext cx="4032448" cy="2474525"/>
          </a:xfrm>
          <a:prstGeom prst="wedgeRectCallout">
            <a:avLst>
              <a:gd name="adj1" fmla="val -26881"/>
              <a:gd name="adj2" fmla="val -779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392" y="4289687"/>
            <a:ext cx="3739720" cy="2337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17" y="4289687"/>
            <a:ext cx="3657893" cy="2286183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460432" y="0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36646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>ПОДСИСТЕМА ГОСУДАРСТВЕННОГО И МУНИЦИПАЛЬНЫХ АРХИВОВ АВТОНОМНОГО ОКРУГА (МОДУЛЬ НСА, РАЗДЕЛ ФОНД)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6" y="2204864"/>
            <a:ext cx="8680544" cy="453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-29804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81164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>ПОДСИСТЕМА ГОСУДАРСТВЕННОГО И МУНИЦИПАЛЬНЫХ АРХИВОВ АВТОНОМНОГО ОКРУГА (МОДУЛЬ НСА, РАЗДЕЛ ОПИСЬ)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992"/>
            <a:ext cx="8712968" cy="2079325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4895732" y="4471332"/>
            <a:ext cx="3600400" cy="2250587"/>
          </a:xfrm>
          <a:prstGeom prst="wedgeRectCallout">
            <a:avLst>
              <a:gd name="adj1" fmla="val 35959"/>
              <a:gd name="adj2" fmla="val -624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00" y="4551704"/>
            <a:ext cx="3360463" cy="2100290"/>
          </a:xfrm>
          <a:prstGeom prst="rect">
            <a:avLst/>
          </a:prstGeom>
        </p:spPr>
      </p:pic>
      <p:sp>
        <p:nvSpPr>
          <p:cNvPr id="11" name="Прямоугольная выноска 10"/>
          <p:cNvSpPr/>
          <p:nvPr/>
        </p:nvSpPr>
        <p:spPr>
          <a:xfrm>
            <a:off x="455057" y="4476554"/>
            <a:ext cx="3600400" cy="2250589"/>
          </a:xfrm>
          <a:prstGeom prst="wedgeRectCallout">
            <a:avLst>
              <a:gd name="adj1" fmla="val -42263"/>
              <a:gd name="adj2" fmla="val -63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02" y="4551704"/>
            <a:ext cx="3360464" cy="210029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64952" y="-10633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5437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dirty="0" smtClean="0"/>
              <a:t>ПОДСИСТЕМА «ИНТЕРНЕТ ПОРТАЛ»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19" y="2708920"/>
            <a:ext cx="8712968" cy="389764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0432" y="-10633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17395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/>
              <a:t>ОСНОВНЫЕ ЗАДАЧИ: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549128"/>
            <a:ext cx="868516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</a:rPr>
              <a:t>Выявление </a:t>
            </a:r>
            <a:r>
              <a:rPr lang="ru-RU" sz="2000" dirty="0">
                <a:solidFill>
                  <a:srgbClr val="7030A0"/>
                </a:solidFill>
              </a:rPr>
              <a:t>и расширение информационного потенциала архивных фондов автономного </a:t>
            </a:r>
            <a:r>
              <a:rPr lang="ru-RU" sz="2000" dirty="0" smtClean="0">
                <a:solidFill>
                  <a:srgbClr val="7030A0"/>
                </a:solidFill>
              </a:rPr>
              <a:t>округа</a:t>
            </a:r>
          </a:p>
          <a:p>
            <a:pPr algn="just"/>
            <a:endParaRPr lang="ru-RU" sz="2000" dirty="0" smtClean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>
                <a:solidFill>
                  <a:srgbClr val="7030A0"/>
                </a:solidFill>
              </a:rPr>
              <a:t>С</a:t>
            </a:r>
            <a:r>
              <a:rPr lang="ru-RU" sz="2000" dirty="0" smtClean="0">
                <a:solidFill>
                  <a:srgbClr val="7030A0"/>
                </a:solidFill>
              </a:rPr>
              <a:t>овершенствование </a:t>
            </a:r>
            <a:r>
              <a:rPr lang="ru-RU" sz="2000" dirty="0">
                <a:solidFill>
                  <a:srgbClr val="7030A0"/>
                </a:solidFill>
              </a:rPr>
              <a:t>форм использования архивных </a:t>
            </a:r>
            <a:r>
              <a:rPr lang="ru-RU" sz="2000" dirty="0" smtClean="0">
                <a:solidFill>
                  <a:srgbClr val="7030A0"/>
                </a:solidFill>
              </a:rPr>
              <a:t>документов</a:t>
            </a:r>
          </a:p>
          <a:p>
            <a:pPr algn="just"/>
            <a:endParaRPr lang="ru-RU" sz="2000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>
                <a:solidFill>
                  <a:srgbClr val="7030A0"/>
                </a:solidFill>
              </a:rPr>
              <a:t>С</a:t>
            </a:r>
            <a:r>
              <a:rPr lang="ru-RU" sz="2000" dirty="0" smtClean="0">
                <a:solidFill>
                  <a:srgbClr val="7030A0"/>
                </a:solidFill>
              </a:rPr>
              <a:t>оздание </a:t>
            </a:r>
            <a:r>
              <a:rPr lang="ru-RU" sz="2000" dirty="0">
                <a:solidFill>
                  <a:srgbClr val="7030A0"/>
                </a:solidFill>
              </a:rPr>
              <a:t>условий для свободного доступа к открытой части архивных </a:t>
            </a:r>
            <a:r>
              <a:rPr lang="ru-RU" sz="2000" dirty="0" smtClean="0">
                <a:solidFill>
                  <a:srgbClr val="7030A0"/>
                </a:solidFill>
              </a:rPr>
              <a:t>документов</a:t>
            </a:r>
            <a:endParaRPr lang="ru-RU" sz="2000" dirty="0">
              <a:solidFill>
                <a:srgbClr val="7030A0"/>
              </a:solidFill>
            </a:endParaRPr>
          </a:p>
          <a:p>
            <a:pPr algn="just"/>
            <a:endParaRPr lang="ru-RU" sz="2000" dirty="0" smtClean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>
                <a:solidFill>
                  <a:srgbClr val="7030A0"/>
                </a:solidFill>
              </a:rPr>
              <a:t>О</a:t>
            </a:r>
            <a:r>
              <a:rPr lang="ru-RU" sz="2000" dirty="0" smtClean="0">
                <a:solidFill>
                  <a:srgbClr val="7030A0"/>
                </a:solidFill>
              </a:rPr>
              <a:t>беспечение </a:t>
            </a:r>
            <a:r>
              <a:rPr lang="ru-RU" sz="2000" dirty="0">
                <a:solidFill>
                  <a:srgbClr val="7030A0"/>
                </a:solidFill>
              </a:rPr>
              <a:t>сохранности архивных </a:t>
            </a:r>
            <a:r>
              <a:rPr lang="ru-RU" sz="2000" dirty="0" smtClean="0">
                <a:solidFill>
                  <a:srgbClr val="7030A0"/>
                </a:solidFill>
              </a:rPr>
              <a:t>документов</a:t>
            </a:r>
            <a:endParaRPr lang="ru-RU" sz="2000" dirty="0">
              <a:solidFill>
                <a:srgbClr val="7030A0"/>
              </a:solidFill>
            </a:endParaRPr>
          </a:p>
          <a:p>
            <a:pPr algn="just"/>
            <a:endParaRPr lang="ru-RU" sz="2000" dirty="0" smtClean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>
                <a:solidFill>
                  <a:srgbClr val="7030A0"/>
                </a:solidFill>
              </a:rPr>
              <a:t>Р</a:t>
            </a:r>
            <a:r>
              <a:rPr lang="ru-RU" sz="2000" dirty="0" smtClean="0">
                <a:solidFill>
                  <a:srgbClr val="7030A0"/>
                </a:solidFill>
              </a:rPr>
              <a:t>азвитие </a:t>
            </a:r>
            <a:r>
              <a:rPr lang="ru-RU" sz="2000" dirty="0">
                <a:solidFill>
                  <a:srgbClr val="7030A0"/>
                </a:solidFill>
              </a:rPr>
              <a:t>кадрового потенциала архивной отрасли в автономном </a:t>
            </a:r>
            <a:r>
              <a:rPr lang="ru-RU" sz="2000" dirty="0" smtClean="0">
                <a:solidFill>
                  <a:srgbClr val="7030A0"/>
                </a:solidFill>
              </a:rPr>
              <a:t>округе</a:t>
            </a:r>
            <a:endParaRPr lang="ru-RU" sz="2000" dirty="0">
              <a:solidFill>
                <a:srgbClr val="7030A0"/>
              </a:solidFill>
            </a:endParaRPr>
          </a:p>
          <a:p>
            <a:endParaRPr lang="ru-RU" sz="1400" spc="50" dirty="0" smtClean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0432" y="0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1996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ОСНОВНЫЕ НАПРАВЛЕНИЯ РАБОТ В ЕДИНОЙ ИНФОРМАЦИОННО-ПОИСКОВОЙ СИСТЕМЕ ЭЛЕКТРОННОГО АРХИВА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74440" y="1988840"/>
            <a:ext cx="86851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 smtClean="0">
                <a:solidFill>
                  <a:srgbClr val="7030A0"/>
                </a:solidFill>
              </a:rPr>
              <a:t>Оцифровка </a:t>
            </a:r>
            <a:r>
              <a:rPr lang="ru-RU" sz="1600" dirty="0">
                <a:solidFill>
                  <a:srgbClr val="7030A0"/>
                </a:solidFill>
              </a:rPr>
              <a:t>архивных документов и научно-справочного аппарата к ним (архивных описей), </a:t>
            </a:r>
            <a:r>
              <a:rPr lang="ru-RU" sz="1600" dirty="0" smtClean="0">
                <a:solidFill>
                  <a:srgbClr val="7030A0"/>
                </a:solidFill>
              </a:rPr>
              <a:t>конвертаци</a:t>
            </a:r>
            <a:r>
              <a:rPr lang="ru-RU" sz="1600" dirty="0">
                <a:solidFill>
                  <a:srgbClr val="7030A0"/>
                </a:solidFill>
              </a:rPr>
              <a:t>я</a:t>
            </a:r>
            <a:r>
              <a:rPr lang="ru-RU" sz="1600" dirty="0" smtClean="0">
                <a:solidFill>
                  <a:srgbClr val="7030A0"/>
                </a:solidFill>
              </a:rPr>
              <a:t> </a:t>
            </a:r>
            <a:r>
              <a:rPr lang="ru-RU" sz="1600" dirty="0">
                <a:solidFill>
                  <a:srgbClr val="7030A0"/>
                </a:solidFill>
              </a:rPr>
              <a:t>в новую систему  и дальнейшее наполнение тематических баз данных, уже созданных архивами в иных программных </a:t>
            </a:r>
            <a:r>
              <a:rPr lang="ru-RU" sz="1600" dirty="0" smtClean="0">
                <a:solidFill>
                  <a:srgbClr val="7030A0"/>
                </a:solidFill>
              </a:rPr>
              <a:t>продуктах</a:t>
            </a:r>
          </a:p>
          <a:p>
            <a:pPr algn="just"/>
            <a:endParaRPr lang="ru-RU" sz="1600" dirty="0" smtClean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solidFill>
                  <a:srgbClr val="7030A0"/>
                </a:solidFill>
              </a:rPr>
              <a:t>К</a:t>
            </a:r>
            <a:r>
              <a:rPr lang="ru-RU" sz="1600" dirty="0" smtClean="0">
                <a:solidFill>
                  <a:srgbClr val="7030A0"/>
                </a:solidFill>
              </a:rPr>
              <a:t>онвертация </a:t>
            </a:r>
            <a:r>
              <a:rPr lang="ru-RU" sz="1600" dirty="0">
                <a:solidFill>
                  <a:srgbClr val="7030A0"/>
                </a:solidFill>
              </a:rPr>
              <a:t>информационных массивов в единую структуру данных в составе комплексной информационной системы электронного </a:t>
            </a:r>
            <a:r>
              <a:rPr lang="ru-RU" sz="1600" dirty="0" smtClean="0">
                <a:solidFill>
                  <a:srgbClr val="7030A0"/>
                </a:solidFill>
              </a:rPr>
              <a:t>архива</a:t>
            </a:r>
          </a:p>
          <a:p>
            <a:pPr algn="just"/>
            <a:endParaRPr lang="ru-RU" sz="1600" dirty="0" smtClean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solidFill>
                  <a:srgbClr val="7030A0"/>
                </a:solidFill>
              </a:rPr>
              <a:t>О</a:t>
            </a:r>
            <a:r>
              <a:rPr lang="ru-RU" sz="1600" dirty="0" smtClean="0">
                <a:solidFill>
                  <a:srgbClr val="7030A0"/>
                </a:solidFill>
              </a:rPr>
              <a:t>беспечение </a:t>
            </a:r>
            <a:r>
              <a:rPr lang="ru-RU" sz="1600" dirty="0">
                <a:solidFill>
                  <a:srgbClr val="7030A0"/>
                </a:solidFill>
              </a:rPr>
              <a:t>возможности поиска и работы с оцифрованными архивными документами, </a:t>
            </a:r>
            <a:r>
              <a:rPr lang="ru-RU" sz="1600" dirty="0" smtClean="0">
                <a:solidFill>
                  <a:srgbClr val="7030A0"/>
                </a:solidFill>
              </a:rPr>
              <a:t>автоматизация </a:t>
            </a:r>
            <a:r>
              <a:rPr lang="ru-RU" sz="1600" dirty="0">
                <a:solidFill>
                  <a:srgbClr val="7030A0"/>
                </a:solidFill>
              </a:rPr>
              <a:t>деятельности архивов, связанных с исполнением поступающих запросов граждан, организаций </a:t>
            </a:r>
            <a:endParaRPr lang="ru-RU" sz="1600" dirty="0" smtClean="0">
              <a:solidFill>
                <a:srgbClr val="7030A0"/>
              </a:solidFill>
            </a:endParaRPr>
          </a:p>
          <a:p>
            <a:pPr algn="just"/>
            <a:endParaRPr lang="ru-RU" sz="1600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>
                <a:solidFill>
                  <a:srgbClr val="7030A0"/>
                </a:solidFill>
              </a:rPr>
              <a:t>С</a:t>
            </a:r>
            <a:r>
              <a:rPr lang="ru-RU" sz="1600" dirty="0" smtClean="0">
                <a:solidFill>
                  <a:srgbClr val="7030A0"/>
                </a:solidFill>
              </a:rPr>
              <a:t>оздание </a:t>
            </a:r>
            <a:r>
              <a:rPr lang="ru-RU" sz="1600" dirty="0">
                <a:solidFill>
                  <a:srgbClr val="7030A0"/>
                </a:solidFill>
              </a:rPr>
              <a:t>базы оцифрованных архивных документов открытого доступа для обеспечения общественного доступа к электронным </a:t>
            </a:r>
            <a:r>
              <a:rPr lang="ru-RU" sz="1600" dirty="0" smtClean="0">
                <a:solidFill>
                  <a:srgbClr val="7030A0"/>
                </a:solidFill>
              </a:rPr>
              <a:t>фондам</a:t>
            </a:r>
          </a:p>
          <a:p>
            <a:pPr algn="just"/>
            <a:endParaRPr lang="ru-RU" sz="1600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 smtClean="0">
                <a:solidFill>
                  <a:srgbClr val="7030A0"/>
                </a:solidFill>
              </a:rPr>
              <a:t>Создание условий для </a:t>
            </a:r>
            <a:r>
              <a:rPr lang="ru-RU" sz="1600" dirty="0">
                <a:solidFill>
                  <a:srgbClr val="7030A0"/>
                </a:solidFill>
              </a:rPr>
              <a:t>работы виртуального читального зала, реализующего возможность удаленного доступа к справочному аппарату и архивным </a:t>
            </a:r>
            <a:r>
              <a:rPr lang="ru-RU" sz="1600" dirty="0" smtClean="0">
                <a:solidFill>
                  <a:srgbClr val="7030A0"/>
                </a:solidFill>
              </a:rPr>
              <a:t>документам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60432" y="-27685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15669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ОБЪЕМЫ ПО ОЦИФРОВКЕ ОПИСЕЙ ДЕЛ В РАЗРЕЗЕ СУБЪЕКТОВ </a:t>
            </a:r>
            <a:r>
              <a:rPr lang="ru-RU" sz="3600" b="1" dirty="0"/>
              <a:t>РФ В СОСТАВЕ</a:t>
            </a:r>
            <a:r>
              <a:rPr lang="ru-RU" sz="3600" b="1" dirty="0" smtClean="0"/>
              <a:t> УРАЛЬСКОГО ФЕДЕРАЛЬНОГО ОКРУГА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8429625" cy="4421187"/>
          </a:xfrm>
        </p:spPr>
        <p:txBody>
          <a:bodyPr/>
          <a:lstStyle/>
          <a:p>
            <a:pPr>
              <a:buFont typeface="Tahoma" pitchFamily="34" charset="0"/>
              <a:buNone/>
            </a:pPr>
            <a:r>
              <a:rPr lang="ru-RU" sz="1800" dirty="0" smtClean="0"/>
              <a:t>	</a:t>
            </a:r>
            <a:endParaRPr lang="ru-RU" dirty="0"/>
          </a:p>
          <a:p>
            <a:pPr>
              <a:buFont typeface="Tahoma" pitchFamily="34" charset="0"/>
              <a:buNone/>
            </a:pPr>
            <a:endParaRPr lang="ru-RU" dirty="0" smtClean="0"/>
          </a:p>
          <a:p>
            <a:pPr>
              <a:buFont typeface="Tahoma" pitchFamily="34" charset="0"/>
              <a:buNone/>
            </a:pPr>
            <a:r>
              <a:rPr lang="ru-RU" dirty="0"/>
              <a:t>	</a:t>
            </a:r>
            <a:endParaRPr lang="ru-RU" b="1" dirty="0" smtClean="0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8767486"/>
              </p:ext>
            </p:extLst>
          </p:nvPr>
        </p:nvGraphicFramePr>
        <p:xfrm>
          <a:off x="35497" y="2132856"/>
          <a:ext cx="9014717" cy="4630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1"/>
                <a:gridCol w="733798"/>
                <a:gridCol w="864096"/>
                <a:gridCol w="864096"/>
                <a:gridCol w="720080"/>
                <a:gridCol w="936104"/>
                <a:gridCol w="864096"/>
                <a:gridCol w="792088"/>
                <a:gridCol w="864096"/>
                <a:gridCol w="1008112"/>
              </a:tblGrid>
              <a:tr h="423499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субъекта РФ в составе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УрФО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описей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отсканированных описей 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оцифрованных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5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сего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сего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сего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Муниц</a:t>
                      </a: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архивы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</a:tr>
              <a:tr h="42597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Курганская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16330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10760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9,4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46578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Свердловская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29269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17077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12192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16724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16724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57,1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97,9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3263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Тюменская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20934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14923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6011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14923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14923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71,3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24958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9770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15188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6210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ХМАО-Югра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8040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7010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7605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6575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94,6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93,8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31506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ЯНАО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2603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556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2047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2579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556</a:t>
                      </a:r>
                      <a:endParaRPr lang="ru-RU" sz="15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99,1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98,8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  <a:tr h="2929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102134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54116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48043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42886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34288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8598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42,0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63,4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17,9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610" marR="4261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60432" y="-10633"/>
            <a:ext cx="1161826" cy="365125"/>
          </a:xfrm>
        </p:spPr>
        <p:txBody>
          <a:bodyPr/>
          <a:lstStyle/>
          <a:p>
            <a:pPr>
              <a:defRPr/>
            </a:pPr>
            <a:fld id="{1FDFB474-196A-48FA-9527-B06D30B8D65B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3835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Презентация_АИС_Архив">
  <a:themeElements>
    <a:clrScheme name="elar2006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lar2006 (2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lar2006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ar2006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ar2006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ar2006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ar2006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ar2006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ar2006 (2)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00008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lar2006 (2)">
  <a:themeElements>
    <a:clrScheme name="1_elar2006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elar2006 (2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lar2006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ar2006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ar2006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ar2006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ar2006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ar2006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ar2006 (2)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00008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lar2006 (2)">
  <a:themeElements>
    <a:clrScheme name="2_elar2006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elar2006 (2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lar2006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lar2006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lar2006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lar2006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lar2006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lar2006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lar2006 (2)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00008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elar2006 (2)">
  <a:themeElements>
    <a:clrScheme name="3_elar2006 (2)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000099"/>
      </a:accent2>
      <a:accent3>
        <a:srgbClr val="FFFFFF"/>
      </a:accent3>
      <a:accent4>
        <a:srgbClr val="000000"/>
      </a:accent4>
      <a:accent5>
        <a:srgbClr val="CAE2FF"/>
      </a:accent5>
      <a:accent6>
        <a:srgbClr val="00008A"/>
      </a:accent6>
      <a:hlink>
        <a:srgbClr val="3333CC"/>
      </a:hlink>
      <a:folHlink>
        <a:srgbClr val="AF67FF"/>
      </a:folHlink>
    </a:clrScheme>
    <a:fontScheme name="3_elar2006 (2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3_elar2006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lar2006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lar2006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lar2006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lar2006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lar2006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lar2006 (2)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00008A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Презентация_АИС_Архив</Template>
  <TotalTime>465</TotalTime>
  <Words>765</Words>
  <Application>Microsoft Office PowerPoint</Application>
  <PresentationFormat>Экран (4:3)</PresentationFormat>
  <Paragraphs>352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Arial</vt:lpstr>
      <vt:lpstr>Times New Roman</vt:lpstr>
      <vt:lpstr>Courier New</vt:lpstr>
      <vt:lpstr>Tahoma</vt:lpstr>
      <vt:lpstr>Lucida Sans Unicode</vt:lpstr>
      <vt:lpstr>Wingdings</vt:lpstr>
      <vt:lpstr>Candara</vt:lpstr>
      <vt:lpstr>Calibri</vt:lpstr>
      <vt:lpstr>Symbol</vt:lpstr>
      <vt:lpstr>Презентация_АИС_Архив</vt:lpstr>
      <vt:lpstr>1_elar2006 (2)</vt:lpstr>
      <vt:lpstr>2_elar2006 (2)</vt:lpstr>
      <vt:lpstr>3_elar2006 (2)</vt:lpstr>
      <vt:lpstr>Волна</vt:lpstr>
      <vt:lpstr>Презентация PowerPoint</vt:lpstr>
      <vt:lpstr>ПОДСИСТЕМЫ ЕДИНОЙ ИНФОРМАЦИОННО-ПОИСКОВОЙ СИСТЕМЫ ЭЛЕКТРОННОГО АРХИВА</vt:lpstr>
      <vt:lpstr>ПОДСИСТЕМА СЛУЖБЫ ПО ДЕЛАМ АРХИВОВ ЯМАЛО-НЕНЕЦКОГО АВТОНОМНОГО ОКРУГА (МОДУЛЬ ЭПК)</vt:lpstr>
      <vt:lpstr>ПОДСИСТЕМА ГОСУДАРСТВЕННОГО И МУНИЦИПАЛЬНЫХ АРХИВОВ АВТОНОМНОГО ОКРУГА (МОДУЛЬ НСА, РАЗДЕЛ ФОНД)</vt:lpstr>
      <vt:lpstr>ПОДСИСТЕМА ГОСУДАРСТВЕННОГО И МУНИЦИПАЛЬНЫХ АРХИВОВ АВТОНОМНОГО ОКРУГА (МОДУЛЬ НСА, РАЗДЕЛ ОПИСЬ)</vt:lpstr>
      <vt:lpstr>ПОДСИСТЕМА «ИНТЕРНЕТ ПОРТАЛ»</vt:lpstr>
      <vt:lpstr>ОСНОВНЫЕ ЗАДАЧИ:</vt:lpstr>
      <vt:lpstr>ОСНОВНЫЕ НАПРАВЛЕНИЯ РАБОТ В ЕДИНОЙ ИНФОРМАЦИОННО-ПОИСКОВОЙ СИСТЕМЕ ЭЛЕКТРОННОГО АРХИВА</vt:lpstr>
      <vt:lpstr>ОБЪЕМЫ ПО ОЦИФРОВКЕ ОПИСЕЙ ДЕЛ В РАЗРЕЗЕ СУБЪЕКТОВ РФ В СОСТАВЕ УРАЛЬСКОГО ФЕДЕРАЛЬНОГО ОКРУГА</vt:lpstr>
      <vt:lpstr>СВЕДЕНИЯ О ПЕРЕВОДЕ АРХИВНЫХ ФОНДОВ                  ЯМАЛО-НЕНЕЦКОГО АВТОНОМНОГО ОКРУГА В ЭЛЕКТРОННУЮ ФОРМУ</vt:lpstr>
      <vt:lpstr>ОБЪЕМЫ ПО ОЦИФРОВКЕ АРХИВНЫХ ДЕЛ   В РАЗРЕЗЕ СУБЪЕКТОВ РФ В СОСТАВЕ УРАЛЬСКОГО ФЕДЕРАЛЬНОГО ОКРУГА</vt:lpstr>
      <vt:lpstr>СВЕДЕНИЯ О КОЛИЧЕСТВЕ САЙТОВ, IT-СПЕЦИАЛИСТОВ В РАЗРЕЗЕ СУБЪЕКТОВ РФ В СОСТАВЕ УРАЛЬСКОГО ФЕДЕРАЛЬНОГО ОКРУГА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Тыликов Михаил Дмитриевич</cp:lastModifiedBy>
  <cp:revision>46</cp:revision>
  <cp:lastPrinted>2014-11-18T11:46:25Z</cp:lastPrinted>
  <dcterms:created xsi:type="dcterms:W3CDTF">2014-01-27T04:03:03Z</dcterms:created>
  <dcterms:modified xsi:type="dcterms:W3CDTF">2014-11-27T03:38:14Z</dcterms:modified>
</cp:coreProperties>
</file>